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9"/>
  </p:notesMasterIdLst>
  <p:sldIdLst>
    <p:sldId id="256" r:id="rId2"/>
    <p:sldId id="258" r:id="rId3"/>
    <p:sldId id="262" r:id="rId4"/>
    <p:sldId id="269" r:id="rId5"/>
    <p:sldId id="302" r:id="rId6"/>
    <p:sldId id="303" r:id="rId7"/>
    <p:sldId id="279" r:id="rId8"/>
  </p:sldIdLst>
  <p:sldSz cx="9144000" cy="5143500" type="screen16x9"/>
  <p:notesSz cx="6858000" cy="9144000"/>
  <p:embeddedFontLst>
    <p:embeddedFont>
      <p:font typeface="Fira Sans Extra Condensed Medium" panose="020B0604020202020204" charset="0"/>
      <p:regular r:id="rId10"/>
      <p:bold r:id="rId11"/>
      <p:italic r:id="rId12"/>
      <p:boldItalic r:id="rId13"/>
    </p:embeddedFont>
    <p:embeddedFont>
      <p:font typeface="Hind Vadodara Light" panose="02000000000000000000" pitchFamily="2" charset="0"/>
      <p:regular r:id="rId14"/>
      <p:bold r:id="rId15"/>
    </p:embeddedFont>
    <p:embeddedFont>
      <p:font typeface="montserrat" panose="00000500000000000000" pitchFamily="2" charset="0"/>
      <p:regular r:id="rId16"/>
      <p:bold r:id="rId17"/>
      <p:italic r:id="rId18"/>
      <p:boldItalic r:id="rId19"/>
    </p:embeddedFont>
    <p:embeddedFont>
      <p:font typeface="Raleway" pitchFamily="2" charset="0"/>
      <p:regular r:id="rId20"/>
      <p:bold r:id="rId21"/>
      <p:italic r:id="rId22"/>
      <p:boldItalic r:id="rId23"/>
    </p:embeddedFont>
    <p:embeddedFont>
      <p:font typeface="Roboto Condensed Light" panose="02000000000000000000" pitchFamily="2" charset="0"/>
      <p:regular r:id="rId24"/>
      <p:italic r:id="rId25"/>
    </p:embeddedFont>
    <p:embeddedFont>
      <p:font typeface="Teko Light"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3C82AC-AA04-4B14-B2E7-459365697C72}">
  <a:tblStyle styleId="{0F3C82AC-AA04-4B14-B2E7-459365697C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0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83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8"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Chemistry of Hair </a:t>
            </a:r>
            <a:r>
              <a:rPr lang="en-IN" dirty="0"/>
              <a:t>Conditioners </a:t>
            </a:r>
            <a:endParaRPr dirty="0"/>
          </a:p>
        </p:txBody>
      </p:sp>
      <p:sp>
        <p:nvSpPr>
          <p:cNvPr id="134" name="Google Shape;134;p29"/>
          <p:cNvSpPr txBox="1">
            <a:spLocks noGrp="1"/>
          </p:cNvSpPr>
          <p:nvPr>
            <p:ph type="subTitle" idx="1"/>
          </p:nvPr>
        </p:nvSpPr>
        <p:spPr>
          <a:xfrm>
            <a:off x="3081937" y="671513"/>
            <a:ext cx="2980075" cy="4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 419- </a:t>
            </a:r>
            <a:r>
              <a:rPr lang="en-IN" dirty="0"/>
              <a:t>Consumer Chemistry</a:t>
            </a:r>
            <a:endParaRPr dirty="0"/>
          </a:p>
        </p:txBody>
      </p:sp>
      <p:sp>
        <p:nvSpPr>
          <p:cNvPr id="5" name="Google Shape;134;p29">
            <a:extLst>
              <a:ext uri="{FF2B5EF4-FFF2-40B4-BE49-F238E27FC236}">
                <a16:creationId xmlns:a16="http://schemas.microsoft.com/office/drawing/2014/main" id="{1F2D7129-C892-4B80-89DF-6A8511038B10}"/>
              </a:ext>
            </a:extLst>
          </p:cNvPr>
          <p:cNvSpPr txBox="1">
            <a:spLocks/>
          </p:cNvSpPr>
          <p:nvPr/>
        </p:nvSpPr>
        <p:spPr>
          <a:xfrm>
            <a:off x="101862" y="4471987"/>
            <a:ext cx="3408504" cy="4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2800"/>
              <a:buFont typeface="Hind Vadodara Light"/>
              <a:buNone/>
              <a:defRPr sz="2800" b="0" i="0" u="none" strike="noStrike" cap="none">
                <a:solidFill>
                  <a:schemeClr val="dk1"/>
                </a:solidFill>
                <a:latin typeface="Hind Vadodara Light"/>
                <a:ea typeface="Hind Vadodara Light"/>
                <a:cs typeface="Hind Vadodara Light"/>
                <a:sym typeface="Hind Vadodara Light"/>
              </a:defRPr>
            </a:lvl9pPr>
          </a:lstStyle>
          <a:p>
            <a:pPr marL="0" indent="0"/>
            <a:r>
              <a:rPr lang="en-IN" dirty="0"/>
              <a:t>By- Karn Pratap Singh &amp; </a:t>
            </a:r>
            <a:r>
              <a:rPr lang="en-IN" dirty="0" err="1"/>
              <a:t>Ayushmaan</a:t>
            </a:r>
            <a:r>
              <a:rPr lang="en-IN" dirty="0"/>
              <a:t> Singh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6" name="Google Shape;146;p31"/>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t>Overview </a:t>
            </a:r>
            <a:endParaRPr sz="3600" dirty="0"/>
          </a:p>
        </p:txBody>
      </p:sp>
      <p:sp>
        <p:nvSpPr>
          <p:cNvPr id="148" name="Google Shape;148;p31"/>
          <p:cNvSpPr txBox="1">
            <a:spLocks noGrp="1"/>
          </p:cNvSpPr>
          <p:nvPr>
            <p:ph type="ctrTitle" idx="3"/>
          </p:nvPr>
        </p:nvSpPr>
        <p:spPr>
          <a:xfrm flipH="1">
            <a:off x="3379650" y="1735789"/>
            <a:ext cx="2628243"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200" dirty="0"/>
              <a:t>Introduction in depth </a:t>
            </a:r>
            <a:endParaRPr sz="3200" dirty="0"/>
          </a:p>
        </p:txBody>
      </p:sp>
      <p:sp>
        <p:nvSpPr>
          <p:cNvPr id="150" name="Google Shape;150;p31"/>
          <p:cNvSpPr txBox="1">
            <a:spLocks noGrp="1"/>
          </p:cNvSpPr>
          <p:nvPr>
            <p:ph type="ctrTitle" idx="6"/>
          </p:nvPr>
        </p:nvSpPr>
        <p:spPr>
          <a:xfrm flipH="1">
            <a:off x="5792711" y="1742097"/>
            <a:ext cx="2521201" cy="5714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H</a:t>
            </a:r>
            <a:r>
              <a:rPr lang="en-IN" sz="3200" dirty="0"/>
              <a:t>o</a:t>
            </a:r>
            <a:r>
              <a:rPr lang="en" sz="3200" dirty="0"/>
              <a:t>w it works?</a:t>
            </a:r>
            <a:endParaRPr sz="3200" dirty="0"/>
          </a:p>
        </p:txBody>
      </p:sp>
      <p:sp>
        <p:nvSpPr>
          <p:cNvPr id="152" name="Google Shape;152;p31"/>
          <p:cNvSpPr txBox="1">
            <a:spLocks noGrp="1"/>
          </p:cNvSpPr>
          <p:nvPr>
            <p:ph type="ctrTitle" idx="9"/>
          </p:nvPr>
        </p:nvSpPr>
        <p:spPr>
          <a:xfrm flipH="1">
            <a:off x="1508893" y="3408409"/>
            <a:ext cx="3536913"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Types of hair </a:t>
            </a:r>
            <a:r>
              <a:rPr lang="en-US" sz="3200" dirty="0"/>
              <a:t>conditioner </a:t>
            </a:r>
            <a:endParaRPr sz="3200" dirty="0"/>
          </a:p>
        </p:txBody>
      </p:sp>
      <p:sp>
        <p:nvSpPr>
          <p:cNvPr id="154" name="Google Shape;154;p31"/>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Conclusion</a:t>
            </a:r>
            <a:endParaRPr sz="3200" dirty="0"/>
          </a:p>
        </p:txBody>
      </p:sp>
      <p:sp>
        <p:nvSpPr>
          <p:cNvPr id="156" name="Google Shape;156;p31"/>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7" name="Google Shape;157;p31"/>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8" name="Google Shape;158;p31"/>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9" name="Google Shape;159;p31"/>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60" name="Google Shape;160;p31"/>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txBox="1">
            <a:spLocks noGrp="1"/>
          </p:cNvSpPr>
          <p:nvPr>
            <p:ph type="ctrTitle"/>
          </p:nvPr>
        </p:nvSpPr>
        <p:spPr>
          <a:xfrm flipH="1">
            <a:off x="486685" y="1367891"/>
            <a:ext cx="3301800"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Overview</a:t>
            </a:r>
            <a:endParaRPr sz="4000" dirty="0"/>
          </a:p>
        </p:txBody>
      </p:sp>
      <p:sp>
        <p:nvSpPr>
          <p:cNvPr id="242" name="Google Shape;242;p35"/>
          <p:cNvSpPr txBox="1">
            <a:spLocks noGrp="1"/>
          </p:cNvSpPr>
          <p:nvPr>
            <p:ph type="subTitle" idx="1"/>
          </p:nvPr>
        </p:nvSpPr>
        <p:spPr>
          <a:xfrm flipH="1">
            <a:off x="486685" y="2486814"/>
            <a:ext cx="3829791" cy="875400"/>
          </a:xfrm>
          <a:prstGeom prst="rect">
            <a:avLst/>
          </a:prstGeom>
        </p:spPr>
        <p:txBody>
          <a:bodyPr spcFirstLastPara="1" wrap="square" lIns="91425" tIns="91425" rIns="91425" bIns="91425" anchor="t" anchorCtr="0">
            <a:noAutofit/>
          </a:bodyPr>
          <a:lstStyle/>
          <a:p>
            <a:pPr marL="0" indent="0"/>
            <a:r>
              <a:rPr lang="en-US" sz="1400" dirty="0"/>
              <a:t>Conditioner is typically the second step to hair washing. While cleanser or shampoo is formed explicitly to clear off sweat, dead skin cells, and hair items, conditioner makes hair gentler and more easy to manage. It likewise shields hair shafts from damage. Most shampoos use synthetics that are harsh on hair follicles.</a:t>
            </a:r>
          </a:p>
          <a:p>
            <a:pPr marL="0" lvl="0" indent="0" algn="l" rtl="0">
              <a:spcBef>
                <a:spcPts val="0"/>
              </a:spcBef>
              <a:spcAft>
                <a:spcPts val="0"/>
              </a:spcAft>
              <a:buNone/>
            </a:pPr>
            <a:endParaRPr dirty="0"/>
          </a:p>
        </p:txBody>
      </p:sp>
      <p:sp>
        <p:nvSpPr>
          <p:cNvPr id="243" name="Google Shape;243;p35"/>
          <p:cNvSpPr/>
          <p:nvPr/>
        </p:nvSpPr>
        <p:spPr>
          <a:xfrm>
            <a:off x="4827526" y="797502"/>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FF61D5DA-312E-4C65-BB60-89D342730D78}"/>
              </a:ext>
            </a:extLst>
          </p:cNvPr>
          <p:cNvPicPr>
            <a:picLocks noChangeAspect="1"/>
          </p:cNvPicPr>
          <p:nvPr/>
        </p:nvPicPr>
        <p:blipFill>
          <a:blip r:embed="rId3"/>
          <a:stretch>
            <a:fillRect/>
          </a:stretch>
        </p:blipFill>
        <p:spPr>
          <a:xfrm>
            <a:off x="5328332" y="1268361"/>
            <a:ext cx="2027904" cy="20279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42"/>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in depth</a:t>
            </a:r>
            <a:endParaRPr sz="3600" dirty="0"/>
          </a:p>
        </p:txBody>
      </p:sp>
      <p:sp>
        <p:nvSpPr>
          <p:cNvPr id="329" name="Google Shape;329;p42"/>
          <p:cNvSpPr txBox="1">
            <a:spLocks noGrp="1"/>
          </p:cNvSpPr>
          <p:nvPr>
            <p:ph type="subTitle" idx="1"/>
          </p:nvPr>
        </p:nvSpPr>
        <p:spPr>
          <a:xfrm flipH="1">
            <a:off x="3455099" y="1318617"/>
            <a:ext cx="4731619" cy="2390775"/>
          </a:xfrm>
          <a:prstGeom prst="rect">
            <a:avLst/>
          </a:prstGeom>
        </p:spPr>
        <p:txBody>
          <a:bodyPr spcFirstLastPara="1" wrap="square" lIns="91425" tIns="91425" rIns="91425" bIns="91425" anchor="t" anchorCtr="0">
            <a:noAutofit/>
          </a:bodyPr>
          <a:lstStyle/>
          <a:p>
            <a:pPr marL="0" indent="0" algn="l">
              <a:buNone/>
            </a:pPr>
            <a:r>
              <a:rPr lang="en-US" sz="1600" dirty="0"/>
              <a:t>Hair conditioner is for the most part comprised of a few parts like humectants, oils, and cationic surfactants (the logical term for soap or detergent that contain emphatically charge on their hydrophilic end).</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Its primary intention is to lessen friction between strands of hair to permit smoother brushing , which could somehow  harm the scalp. Various different advantages are frequently promoted, for example, hair repair, fortifying, or a decrease in split ends.</a:t>
            </a:r>
          </a:p>
          <a:p>
            <a:pPr marL="0" lvl="0" indent="0" algn="l" rtl="0">
              <a:spcBef>
                <a:spcPts val="0"/>
              </a:spcBef>
              <a:spcAft>
                <a:spcPts val="0"/>
              </a:spcAft>
              <a:buNone/>
            </a:pPr>
            <a:endParaRPr lang="en-US" sz="1600" dirty="0"/>
          </a:p>
        </p:txBody>
      </p:sp>
      <p:pic>
        <p:nvPicPr>
          <p:cNvPr id="2" name="Picture 1">
            <a:extLst>
              <a:ext uri="{FF2B5EF4-FFF2-40B4-BE49-F238E27FC236}">
                <a16:creationId xmlns:a16="http://schemas.microsoft.com/office/drawing/2014/main" id="{10B4A4CC-57EA-4285-BCB7-73206B84CF6A}"/>
              </a:ext>
            </a:extLst>
          </p:cNvPr>
          <p:cNvPicPr>
            <a:picLocks noChangeAspect="1"/>
          </p:cNvPicPr>
          <p:nvPr/>
        </p:nvPicPr>
        <p:blipFill>
          <a:blip r:embed="rId3"/>
          <a:stretch>
            <a:fillRect/>
          </a:stretch>
        </p:blipFill>
        <p:spPr>
          <a:xfrm>
            <a:off x="171469" y="1571625"/>
            <a:ext cx="2993231" cy="22449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42"/>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How it works?</a:t>
            </a:r>
            <a:endParaRPr sz="3600" dirty="0"/>
          </a:p>
        </p:txBody>
      </p:sp>
      <p:sp>
        <p:nvSpPr>
          <p:cNvPr id="329" name="Google Shape;329;p42"/>
          <p:cNvSpPr txBox="1">
            <a:spLocks noGrp="1"/>
          </p:cNvSpPr>
          <p:nvPr>
            <p:ph type="subTitle" idx="1"/>
          </p:nvPr>
        </p:nvSpPr>
        <p:spPr>
          <a:xfrm flipH="1">
            <a:off x="3026474" y="1452264"/>
            <a:ext cx="5781771" cy="22389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solidFill>
                  <a:srgbClr val="000000"/>
                </a:solidFill>
                <a:effectLst/>
                <a:latin typeface="montserrat" panose="020B0604020202020204" pitchFamily="2" charset="0"/>
              </a:rPr>
              <a:t>The chemistry behind the </a:t>
            </a:r>
            <a:r>
              <a:rPr lang="en-US" sz="1600" b="1" i="0" dirty="0">
                <a:solidFill>
                  <a:srgbClr val="000000"/>
                </a:solidFill>
                <a:effectLst/>
                <a:latin typeface="montserrat" panose="020B0604020202020204" pitchFamily="2" charset="0"/>
              </a:rPr>
              <a:t>hair conditioner </a:t>
            </a:r>
            <a:r>
              <a:rPr lang="en-US" sz="1600" b="0" i="0" dirty="0">
                <a:solidFill>
                  <a:srgbClr val="000000"/>
                </a:solidFill>
                <a:effectLst/>
                <a:latin typeface="montserrat" panose="020B0604020202020204" pitchFamily="2" charset="0"/>
              </a:rPr>
              <a:t>is that the positively charged surfactant will bind to the negatively charged hair strand, which create a strong attraction that allow the surfactants to cover the hair shaft completely. A trace amount of acid in conditioner will make the </a:t>
            </a:r>
            <a:r>
              <a:rPr lang="en-US" sz="1600" i="0" dirty="0">
                <a:solidFill>
                  <a:srgbClr val="000000"/>
                </a:solidFill>
                <a:effectLst/>
                <a:latin typeface="montserrat" panose="020B0604020202020204" pitchFamily="2" charset="0"/>
              </a:rPr>
              <a:t>overlayed cuticle flakes</a:t>
            </a:r>
            <a:r>
              <a:rPr lang="en-US" sz="1600" b="0" i="0" dirty="0">
                <a:solidFill>
                  <a:srgbClr val="000000"/>
                </a:solidFill>
                <a:effectLst/>
                <a:latin typeface="montserrat" panose="020B0604020202020204" pitchFamily="2" charset="0"/>
              </a:rPr>
              <a:t> to lay tightly even after the conditioner is rinsed out. To top it all off, the hair conditioner can smoothen hair strands and making it less static, as well as keeping the moisture in and pollutants out. Daily wear and tear from pulling hair back in headbands or ponytails can damage the hair shaft. The conditioner recovers the damage by refortifying the cuticle and coats the hair shaft to preventing breakage, split ends, and even hair loss.</a:t>
            </a:r>
            <a:endParaRPr lang="en-US" sz="1600" dirty="0"/>
          </a:p>
        </p:txBody>
      </p:sp>
      <p:pic>
        <p:nvPicPr>
          <p:cNvPr id="3" name="Picture 2">
            <a:extLst>
              <a:ext uri="{FF2B5EF4-FFF2-40B4-BE49-F238E27FC236}">
                <a16:creationId xmlns:a16="http://schemas.microsoft.com/office/drawing/2014/main" id="{10B08DED-288E-4B26-AAC8-0E48EC2A7977}"/>
              </a:ext>
            </a:extLst>
          </p:cNvPr>
          <p:cNvPicPr>
            <a:picLocks noChangeAspect="1"/>
          </p:cNvPicPr>
          <p:nvPr/>
        </p:nvPicPr>
        <p:blipFill>
          <a:blip r:embed="rId3"/>
          <a:stretch>
            <a:fillRect/>
          </a:stretch>
        </p:blipFill>
        <p:spPr>
          <a:xfrm>
            <a:off x="148216" y="1857375"/>
            <a:ext cx="2749670" cy="1943100"/>
          </a:xfrm>
          <a:prstGeom prst="rect">
            <a:avLst/>
          </a:prstGeom>
        </p:spPr>
      </p:pic>
    </p:spTree>
    <p:extLst>
      <p:ext uri="{BB962C8B-B14F-4D97-AF65-F5344CB8AC3E}">
        <p14:creationId xmlns:p14="http://schemas.microsoft.com/office/powerpoint/2010/main" val="391022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42"/>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Types of Hair </a:t>
            </a:r>
            <a:r>
              <a:rPr lang="en-US" dirty="0"/>
              <a:t>Conditioner</a:t>
            </a:r>
            <a:endParaRPr sz="3600" dirty="0"/>
          </a:p>
        </p:txBody>
      </p:sp>
      <p:sp>
        <p:nvSpPr>
          <p:cNvPr id="329" name="Google Shape;329;p42"/>
          <p:cNvSpPr txBox="1">
            <a:spLocks noGrp="1"/>
          </p:cNvSpPr>
          <p:nvPr>
            <p:ph type="subTitle" idx="1"/>
          </p:nvPr>
        </p:nvSpPr>
        <p:spPr>
          <a:xfrm flipH="1">
            <a:off x="410705" y="1201119"/>
            <a:ext cx="8276094" cy="3874576"/>
          </a:xfrm>
          <a:prstGeom prst="rect">
            <a:avLst/>
          </a:prstGeom>
        </p:spPr>
        <p:txBody>
          <a:bodyPr spcFirstLastPara="1" wrap="square" lIns="91425" tIns="91425" rIns="91425" bIns="91425" anchor="t" anchorCtr="0">
            <a:noAutofit/>
          </a:bodyPr>
          <a:lstStyle/>
          <a:p>
            <a:pPr marL="0" indent="0" algn="l">
              <a:buNone/>
            </a:pPr>
            <a:r>
              <a:rPr lang="en-IN" sz="1600" b="1" i="0" dirty="0">
                <a:solidFill>
                  <a:schemeClr val="tx1">
                    <a:lumMod val="75000"/>
                  </a:schemeClr>
                </a:solidFill>
                <a:effectLst/>
                <a:latin typeface="montserrat" panose="00000500000000000000" pitchFamily="2" charset="0"/>
              </a:rPr>
              <a:t>Rinse-out conditioner</a:t>
            </a:r>
            <a:r>
              <a:rPr lang="en-IN" sz="1600" b="0" i="0" dirty="0">
                <a:solidFill>
                  <a:schemeClr val="tx1">
                    <a:lumMod val="75000"/>
                  </a:schemeClr>
                </a:solidFill>
                <a:effectLst/>
                <a:latin typeface="montserrat" panose="00000500000000000000" pitchFamily="2" charset="0"/>
              </a:rPr>
              <a:t>: </a:t>
            </a:r>
            <a:r>
              <a:rPr lang="en-IN" sz="1400" b="0" i="0" dirty="0">
                <a:solidFill>
                  <a:schemeClr val="tx1">
                    <a:lumMod val="75000"/>
                  </a:schemeClr>
                </a:solidFill>
                <a:effectLst/>
                <a:latin typeface="montserrat" panose="00000500000000000000" pitchFamily="2" charset="0"/>
              </a:rPr>
              <a:t>This is the most common type of conditioner that is used                   after shampooing. It helps to detangle and soften the hair, making it more manageable.</a:t>
            </a:r>
          </a:p>
          <a:p>
            <a:pPr marL="0" indent="0" algn="l">
              <a:buNone/>
            </a:pPr>
            <a:endParaRPr lang="en-IN" sz="1400" dirty="0">
              <a:solidFill>
                <a:schemeClr val="tx1">
                  <a:lumMod val="75000"/>
                </a:schemeClr>
              </a:solidFill>
              <a:latin typeface="montserrat" panose="00000500000000000000" pitchFamily="2" charset="0"/>
            </a:endParaRPr>
          </a:p>
          <a:p>
            <a:pPr marL="0" indent="0" algn="l">
              <a:buNone/>
            </a:pPr>
            <a:r>
              <a:rPr lang="en-IN" sz="1600" b="1" i="0" dirty="0">
                <a:solidFill>
                  <a:schemeClr val="tx1">
                    <a:lumMod val="75000"/>
                  </a:schemeClr>
                </a:solidFill>
                <a:effectLst/>
                <a:latin typeface="montserrat" panose="00000500000000000000" pitchFamily="2" charset="0"/>
              </a:rPr>
              <a:t>Leave-in conditioner</a:t>
            </a:r>
            <a:r>
              <a:rPr lang="en-IN" sz="2000" b="0" i="0" dirty="0">
                <a:solidFill>
                  <a:schemeClr val="tx1">
                    <a:lumMod val="75000"/>
                  </a:schemeClr>
                </a:solidFill>
                <a:effectLst/>
                <a:latin typeface="Söhne"/>
              </a:rPr>
              <a:t>: </a:t>
            </a:r>
            <a:r>
              <a:rPr lang="en-IN" sz="1400" b="0" i="0" dirty="0">
                <a:solidFill>
                  <a:schemeClr val="tx1">
                    <a:lumMod val="75000"/>
                  </a:schemeClr>
                </a:solidFill>
                <a:effectLst/>
                <a:latin typeface="montserrat" panose="00000500000000000000" pitchFamily="2" charset="0"/>
              </a:rPr>
              <a:t>This type of conditioner is left in the hair after washing, and helps to hydrate and protect the hair throughout the day</a:t>
            </a:r>
          </a:p>
          <a:p>
            <a:pPr marL="0" indent="0" algn="l">
              <a:buNone/>
            </a:pPr>
            <a:endParaRPr lang="en-IN" sz="1400" dirty="0">
              <a:solidFill>
                <a:schemeClr val="tx1">
                  <a:lumMod val="75000"/>
                </a:schemeClr>
              </a:solidFill>
              <a:latin typeface="montserrat" panose="00000500000000000000" pitchFamily="2" charset="0"/>
            </a:endParaRPr>
          </a:p>
          <a:p>
            <a:pPr marL="0" indent="0" algn="l">
              <a:buNone/>
            </a:pPr>
            <a:r>
              <a:rPr lang="en-IN" sz="1600" b="1" i="0" dirty="0">
                <a:solidFill>
                  <a:schemeClr val="tx1">
                    <a:lumMod val="75000"/>
                  </a:schemeClr>
                </a:solidFill>
                <a:effectLst/>
                <a:latin typeface="montserrat" panose="00000500000000000000" pitchFamily="2" charset="0"/>
              </a:rPr>
              <a:t>Deep conditioner</a:t>
            </a:r>
            <a:r>
              <a:rPr lang="en-IN" sz="1400" b="0" i="0" dirty="0">
                <a:solidFill>
                  <a:schemeClr val="tx1">
                    <a:lumMod val="75000"/>
                  </a:schemeClr>
                </a:solidFill>
                <a:effectLst/>
                <a:latin typeface="montserrat" panose="00000500000000000000" pitchFamily="2" charset="0"/>
              </a:rPr>
              <a:t>: This is a more intensive conditioning treatment that is designed to penetrate the hair shaft and provide deep hydration and repair. It is usually left on the hair for a longer period of time, often with the help of heat, to enhance its effectiveness.</a:t>
            </a:r>
          </a:p>
          <a:p>
            <a:pPr marL="0" indent="0" algn="l">
              <a:buNone/>
            </a:pPr>
            <a:endParaRPr lang="en-IN" sz="1400" dirty="0">
              <a:solidFill>
                <a:schemeClr val="tx1">
                  <a:lumMod val="75000"/>
                </a:schemeClr>
              </a:solidFill>
              <a:latin typeface="montserrat" panose="00000500000000000000" pitchFamily="2" charset="0"/>
            </a:endParaRPr>
          </a:p>
          <a:p>
            <a:pPr marL="0" indent="0" algn="l">
              <a:buNone/>
            </a:pPr>
            <a:r>
              <a:rPr lang="en-IN" sz="1600" b="1" i="0" dirty="0">
                <a:solidFill>
                  <a:schemeClr val="tx1">
                    <a:lumMod val="75000"/>
                  </a:schemeClr>
                </a:solidFill>
                <a:effectLst/>
                <a:latin typeface="montserrat" panose="00000500000000000000" pitchFamily="2" charset="0"/>
              </a:rPr>
              <a:t>Co-wash conditioner</a:t>
            </a:r>
            <a:r>
              <a:rPr lang="en-IN" sz="1400" b="0" i="0" dirty="0">
                <a:solidFill>
                  <a:schemeClr val="tx1">
                    <a:lumMod val="75000"/>
                  </a:schemeClr>
                </a:solidFill>
                <a:effectLst/>
                <a:latin typeface="montserrat" panose="00000500000000000000" pitchFamily="2" charset="0"/>
              </a:rPr>
              <a:t>: Co-washing involves using a conditioner instead of shampoo to cleanse the hair. Co-wash conditioners are formulated to be gentle and moisturizing, and are suitable for those with dry or damaged hair</a:t>
            </a:r>
            <a:r>
              <a:rPr lang="en-IN" sz="1400" b="0" i="0" dirty="0">
                <a:solidFill>
                  <a:srgbClr val="D1D5DB"/>
                </a:solidFill>
                <a:effectLst/>
                <a:latin typeface="montserrat" panose="00000500000000000000" pitchFamily="2" charset="0"/>
              </a:rPr>
              <a:t>.</a:t>
            </a:r>
          </a:p>
          <a:p>
            <a:pPr marL="0" indent="0" algn="l">
              <a:buNone/>
            </a:pPr>
            <a:endParaRPr lang="en-IN" sz="1400" dirty="0">
              <a:solidFill>
                <a:srgbClr val="D1D5DB"/>
              </a:solidFill>
              <a:latin typeface="montserrat" panose="00000500000000000000" pitchFamily="2" charset="0"/>
            </a:endParaRPr>
          </a:p>
          <a:p>
            <a:pPr marL="0" indent="0" algn="l">
              <a:buNone/>
            </a:pPr>
            <a:r>
              <a:rPr lang="en-IN" sz="1600" b="1" i="0" dirty="0">
                <a:solidFill>
                  <a:schemeClr val="tx1">
                    <a:lumMod val="75000"/>
                  </a:schemeClr>
                </a:solidFill>
                <a:effectLst/>
                <a:latin typeface="montserrat" panose="00000500000000000000" pitchFamily="2" charset="0"/>
              </a:rPr>
              <a:t>Protein conditioner</a:t>
            </a:r>
            <a:r>
              <a:rPr lang="en-IN" sz="1400" b="0" i="0" dirty="0">
                <a:solidFill>
                  <a:schemeClr val="tx1">
                    <a:lumMod val="75000"/>
                  </a:schemeClr>
                </a:solidFill>
                <a:effectLst/>
                <a:latin typeface="montserrat" panose="00000500000000000000" pitchFamily="2" charset="0"/>
              </a:rPr>
              <a:t>: This type of conditioner contains hydrolysed proteins that help to strengthen the hair and prevent breakage. It is especially beneficial for those with weak or damaged hair.</a:t>
            </a:r>
          </a:p>
          <a:p>
            <a:pPr marL="0" indent="0" algn="l">
              <a:buNone/>
            </a:pPr>
            <a:endParaRPr lang="en-IN" sz="1400" b="0" i="0" dirty="0">
              <a:solidFill>
                <a:srgbClr val="D1D5DB"/>
              </a:solidFill>
              <a:effectLst/>
              <a:latin typeface="montserrat" panose="00000500000000000000" pitchFamily="2" charset="0"/>
            </a:endParaRPr>
          </a:p>
          <a:p>
            <a:pPr marL="114300" indent="0" algn="l">
              <a:buNone/>
            </a:pPr>
            <a:endParaRPr lang="en-IN" sz="1400" dirty="0">
              <a:solidFill>
                <a:srgbClr val="D1D5DB"/>
              </a:solidFill>
              <a:latin typeface="montserrat" panose="00000500000000000000" pitchFamily="2" charset="0"/>
            </a:endParaRPr>
          </a:p>
          <a:p>
            <a:pPr marL="114300" indent="0" algn="l">
              <a:buNone/>
            </a:pPr>
            <a:br>
              <a:rPr lang="en-IN" sz="2400" dirty="0"/>
            </a:br>
            <a:endParaRPr lang="en-US" sz="1600" dirty="0"/>
          </a:p>
        </p:txBody>
      </p:sp>
    </p:spTree>
    <p:extLst>
      <p:ext uri="{BB962C8B-B14F-4D97-AF65-F5344CB8AC3E}">
        <p14:creationId xmlns:p14="http://schemas.microsoft.com/office/powerpoint/2010/main" val="160012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09" name="Google Shape;809;p52"/>
          <p:cNvSpPr txBox="1">
            <a:spLocks noGrp="1"/>
          </p:cNvSpPr>
          <p:nvPr>
            <p:ph type="ctrTitle" idx="4294967295"/>
          </p:nvPr>
        </p:nvSpPr>
        <p:spPr>
          <a:xfrm flipH="1">
            <a:off x="3953400" y="2990794"/>
            <a:ext cx="12372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sp>
        <p:nvSpPr>
          <p:cNvPr id="810" name="Google Shape;810;p52"/>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UPCOMING EVENTS</a:t>
            </a:r>
            <a:endParaRPr dirty="0"/>
          </a:p>
        </p:txBody>
      </p:sp>
      <p:sp>
        <p:nvSpPr>
          <p:cNvPr id="811" name="Google Shape;811;p52"/>
          <p:cNvSpPr txBox="1">
            <a:spLocks noGrp="1"/>
          </p:cNvSpPr>
          <p:nvPr>
            <p:ph type="subTitle" idx="4294967295"/>
          </p:nvPr>
        </p:nvSpPr>
        <p:spPr>
          <a:xfrm flipH="1">
            <a:off x="5717016" y="1896538"/>
            <a:ext cx="2114400" cy="64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sz="1400" dirty="0"/>
          </a:p>
        </p:txBody>
      </p:sp>
      <p:sp>
        <p:nvSpPr>
          <p:cNvPr id="812" name="Google Shape;812;p52"/>
          <p:cNvSpPr txBox="1">
            <a:spLocks noGrp="1"/>
          </p:cNvSpPr>
          <p:nvPr>
            <p:ph type="ctrTitle" idx="4294967295"/>
          </p:nvPr>
        </p:nvSpPr>
        <p:spPr>
          <a:xfrm flipH="1">
            <a:off x="5717016" y="1509589"/>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14" name="Google Shape;814;p52"/>
          <p:cNvSpPr txBox="1">
            <a:spLocks noGrp="1"/>
          </p:cNvSpPr>
          <p:nvPr>
            <p:ph type="ctrTitle" idx="4294967295"/>
          </p:nvPr>
        </p:nvSpPr>
        <p:spPr>
          <a:xfrm flipH="1">
            <a:off x="426204" y="1060138"/>
            <a:ext cx="371959" cy="21072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815" name="Google Shape;815;p52"/>
          <p:cNvSpPr txBox="1">
            <a:spLocks noGrp="1"/>
          </p:cNvSpPr>
          <p:nvPr>
            <p:ph type="subTitle" idx="4294967295"/>
          </p:nvPr>
        </p:nvSpPr>
        <p:spPr>
          <a:xfrm flipH="1">
            <a:off x="3526255" y="1896538"/>
            <a:ext cx="2114400" cy="64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1400" dirty="0"/>
          </a:p>
        </p:txBody>
      </p:sp>
      <p:sp>
        <p:nvSpPr>
          <p:cNvPr id="816" name="Google Shape;816;p52"/>
          <p:cNvSpPr txBox="1">
            <a:spLocks noGrp="1"/>
          </p:cNvSpPr>
          <p:nvPr>
            <p:ph type="ctrTitle" idx="4294967295"/>
          </p:nvPr>
        </p:nvSpPr>
        <p:spPr>
          <a:xfrm flipH="1">
            <a:off x="3803155" y="150958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817" name="Google Shape;817;p52"/>
          <p:cNvSpPr txBox="1">
            <a:spLocks noGrp="1"/>
          </p:cNvSpPr>
          <p:nvPr>
            <p:ph type="ctrTitle" idx="4294967295"/>
          </p:nvPr>
        </p:nvSpPr>
        <p:spPr>
          <a:xfrm flipH="1">
            <a:off x="2176304" y="2990807"/>
            <a:ext cx="1237200" cy="45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lt1"/>
              </a:solidFill>
            </a:endParaRPr>
          </a:p>
        </p:txBody>
      </p:sp>
      <p:sp>
        <p:nvSpPr>
          <p:cNvPr id="818" name="Google Shape;818;p52"/>
          <p:cNvSpPr txBox="1">
            <a:spLocks noGrp="1"/>
          </p:cNvSpPr>
          <p:nvPr>
            <p:ph type="ctrTitle" idx="4294967295"/>
          </p:nvPr>
        </p:nvSpPr>
        <p:spPr>
          <a:xfrm flipH="1">
            <a:off x="5717016" y="2990794"/>
            <a:ext cx="1237200" cy="4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507</Words>
  <Application>Microsoft Office PowerPoint</Application>
  <PresentationFormat>On-screen Show (16:9)</PresentationFormat>
  <Paragraphs>36</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Roboto Condensed Light</vt:lpstr>
      <vt:lpstr>Raleway</vt:lpstr>
      <vt:lpstr>Söhne</vt:lpstr>
      <vt:lpstr>Fira Sans Extra Condensed Medium</vt:lpstr>
      <vt:lpstr>Teko Light</vt:lpstr>
      <vt:lpstr>Arial</vt:lpstr>
      <vt:lpstr>Hind Vadodara Light</vt:lpstr>
      <vt:lpstr>montserrat</vt:lpstr>
      <vt:lpstr>Science Fair Newsletter by Slidesgo</vt:lpstr>
      <vt:lpstr>The Chemistry of Hair Conditioners </vt:lpstr>
      <vt:lpstr>TABLE OF CONTENTS</vt:lpstr>
      <vt:lpstr>Overview</vt:lpstr>
      <vt:lpstr>Introduction in depth</vt:lpstr>
      <vt:lpstr>How it works?</vt:lpstr>
      <vt:lpstr>Types of Hair Conditioner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Chemistry of Hair Conditioners</dc:title>
  <dc:creator>nishi</dc:creator>
  <cp:lastModifiedBy>KARN PRATAP SINGH</cp:lastModifiedBy>
  <cp:revision>3</cp:revision>
  <dcterms:modified xsi:type="dcterms:W3CDTF">2023-03-13T16:22:39Z</dcterms:modified>
</cp:coreProperties>
</file>